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676" r:id="rId5"/>
  </p:sldMasterIdLst>
  <p:notesMasterIdLst>
    <p:notesMasterId r:id="rId10"/>
  </p:notesMasterIdLst>
  <p:sldIdLst>
    <p:sldId id="257" r:id="rId6"/>
    <p:sldId id="270" r:id="rId7"/>
    <p:sldId id="264" r:id="rId8"/>
    <p:sldId id="27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DA846D-A0AE-B2FA-5E21-3806AA5E2B6C}" name="Nayonika Kulkarni" initials="NK" userId="S::Nayonika.10685671@ltimindtree.com::637c1d92-6ebc-4a76-89c6-6ae488487a3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C00C"/>
    <a:srgbClr val="00105B"/>
    <a:srgbClr val="013DAD"/>
    <a:srgbClr val="673BCD"/>
    <a:srgbClr val="010648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5D76C1-88EE-3B21-EBE3-5ED7670D8821}" v="1" dt="2024-10-07T07:31:46.4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urav Jain" userId="6d97fb06-7884-4c7b-adfa-e29e7e0487d2" providerId="ADAL" clId="{B4928E34-2CB4-4F11-970F-23AEB5B0D8FC}"/>
    <pc:docChg chg="delSld modSld">
      <pc:chgData name="Gaurav Jain" userId="6d97fb06-7884-4c7b-adfa-e29e7e0487d2" providerId="ADAL" clId="{B4928E34-2CB4-4F11-970F-23AEB5B0D8FC}" dt="2024-07-02T14:06:00.703" v="18"/>
      <pc:docMkLst>
        <pc:docMk/>
      </pc:docMkLst>
      <pc:sldChg chg="modSp mod modTransition">
        <pc:chgData name="Gaurav Jain" userId="6d97fb06-7884-4c7b-adfa-e29e7e0487d2" providerId="ADAL" clId="{B4928E34-2CB4-4F11-970F-23AEB5B0D8FC}" dt="2024-07-02T14:05:46.060" v="16"/>
        <pc:sldMkLst>
          <pc:docMk/>
          <pc:sldMk cId="838643872" sldId="257"/>
        </pc:sldMkLst>
        <pc:spChg chg="mod">
          <ac:chgData name="Gaurav Jain" userId="6d97fb06-7884-4c7b-adfa-e29e7e0487d2" providerId="ADAL" clId="{B4928E34-2CB4-4F11-970F-23AEB5B0D8FC}" dt="2024-07-02T14:04:58.155" v="2" actId="403"/>
          <ac:spMkLst>
            <pc:docMk/>
            <pc:sldMk cId="838643872" sldId="257"/>
            <ac:spMk id="5" creationId="{1776A3A9-EFA8-78E0-D6D5-5F8746EAF237}"/>
          </ac:spMkLst>
        </pc:spChg>
      </pc:sldChg>
      <pc:sldChg chg="del">
        <pc:chgData name="Gaurav Jain" userId="6d97fb06-7884-4c7b-adfa-e29e7e0487d2" providerId="ADAL" clId="{B4928E34-2CB4-4F11-970F-23AEB5B0D8FC}" dt="2024-07-02T14:04:33.230" v="0" actId="47"/>
        <pc:sldMkLst>
          <pc:docMk/>
          <pc:sldMk cId="2127014093" sldId="262"/>
        </pc:sldMkLst>
      </pc:sldChg>
      <pc:sldChg chg="modTransition">
        <pc:chgData name="Gaurav Jain" userId="6d97fb06-7884-4c7b-adfa-e29e7e0487d2" providerId="ADAL" clId="{B4928E34-2CB4-4F11-970F-23AEB5B0D8FC}" dt="2024-07-02T14:05:56.885" v="17"/>
        <pc:sldMkLst>
          <pc:docMk/>
          <pc:sldMk cId="681865785" sldId="264"/>
        </pc:sldMkLst>
      </pc:sldChg>
      <pc:sldChg chg="modTransition">
        <pc:chgData name="Gaurav Jain" userId="6d97fb06-7884-4c7b-adfa-e29e7e0487d2" providerId="ADAL" clId="{B4928E34-2CB4-4F11-970F-23AEB5B0D8FC}" dt="2024-07-02T14:05:35.153" v="12"/>
        <pc:sldMkLst>
          <pc:docMk/>
          <pc:sldMk cId="3117675785" sldId="270"/>
        </pc:sldMkLst>
      </pc:sldChg>
      <pc:sldChg chg="del">
        <pc:chgData name="Gaurav Jain" userId="6d97fb06-7884-4c7b-adfa-e29e7e0487d2" providerId="ADAL" clId="{B4928E34-2CB4-4F11-970F-23AEB5B0D8FC}" dt="2024-07-02T14:04:33.230" v="0" actId="47"/>
        <pc:sldMkLst>
          <pc:docMk/>
          <pc:sldMk cId="1049918080" sldId="271"/>
        </pc:sldMkLst>
      </pc:sldChg>
      <pc:sldChg chg="modTransition">
        <pc:chgData name="Gaurav Jain" userId="6d97fb06-7884-4c7b-adfa-e29e7e0487d2" providerId="ADAL" clId="{B4928E34-2CB4-4F11-970F-23AEB5B0D8FC}" dt="2024-07-02T14:06:00.703" v="18"/>
        <pc:sldMkLst>
          <pc:docMk/>
          <pc:sldMk cId="656607009" sldId="272"/>
        </pc:sldMkLst>
      </pc:sldChg>
      <pc:sldChg chg="del">
        <pc:chgData name="Gaurav Jain" userId="6d97fb06-7884-4c7b-adfa-e29e7e0487d2" providerId="ADAL" clId="{B4928E34-2CB4-4F11-970F-23AEB5B0D8FC}" dt="2024-07-02T14:04:33.230" v="0" actId="47"/>
        <pc:sldMkLst>
          <pc:docMk/>
          <pc:sldMk cId="3379051262" sldId="273"/>
        </pc:sldMkLst>
      </pc:sldChg>
      <pc:sldMasterChg chg="delSldLayout">
        <pc:chgData name="Gaurav Jain" userId="6d97fb06-7884-4c7b-adfa-e29e7e0487d2" providerId="ADAL" clId="{B4928E34-2CB4-4F11-970F-23AEB5B0D8FC}" dt="2024-07-02T14:04:33.230" v="0" actId="47"/>
        <pc:sldMasterMkLst>
          <pc:docMk/>
          <pc:sldMasterMk cId="1545733337" sldId="2147483662"/>
        </pc:sldMasterMkLst>
        <pc:sldLayoutChg chg="del">
          <pc:chgData name="Gaurav Jain" userId="6d97fb06-7884-4c7b-adfa-e29e7e0487d2" providerId="ADAL" clId="{B4928E34-2CB4-4F11-970F-23AEB5B0D8FC}" dt="2024-07-02T14:04:33.230" v="0" actId="47"/>
          <pc:sldLayoutMkLst>
            <pc:docMk/>
            <pc:sldMasterMk cId="1545733337" sldId="2147483662"/>
            <pc:sldLayoutMk cId="2268471732" sldId="2147483675"/>
          </pc:sldLayoutMkLst>
        </pc:sldLayoutChg>
      </pc:sldMasterChg>
    </pc:docChg>
  </pc:docChgLst>
  <pc:docChgLst>
    <pc:chgData name="Uma Toraskar" userId="S::uma.720795@ltimindtree.com::1afa6383-0592-4524-a0a4-e08b36408c0b" providerId="AD" clId="Web-{BE1B13CA-9E75-C36F-F568-C83AF6ACA1A8}"/>
    <pc:docChg chg="modSld">
      <pc:chgData name="Uma Toraskar" userId="S::uma.720795@ltimindtree.com::1afa6383-0592-4524-a0a4-e08b36408c0b" providerId="AD" clId="Web-{BE1B13CA-9E75-C36F-F568-C83AF6ACA1A8}" dt="2024-09-17T09:20:16.292" v="2" actId="1076"/>
      <pc:docMkLst>
        <pc:docMk/>
      </pc:docMkLst>
      <pc:sldChg chg="modSp">
        <pc:chgData name="Uma Toraskar" userId="S::uma.720795@ltimindtree.com::1afa6383-0592-4524-a0a4-e08b36408c0b" providerId="AD" clId="Web-{BE1B13CA-9E75-C36F-F568-C83AF6ACA1A8}" dt="2024-09-17T09:20:16.292" v="2" actId="1076"/>
        <pc:sldMkLst>
          <pc:docMk/>
          <pc:sldMk cId="3117675785" sldId="270"/>
        </pc:sldMkLst>
        <pc:spChg chg="mod">
          <ac:chgData name="Uma Toraskar" userId="S::uma.720795@ltimindtree.com::1afa6383-0592-4524-a0a4-e08b36408c0b" providerId="AD" clId="Web-{BE1B13CA-9E75-C36F-F568-C83AF6ACA1A8}" dt="2024-09-17T09:20:16.292" v="2" actId="1076"/>
          <ac:spMkLst>
            <pc:docMk/>
            <pc:sldMk cId="3117675785" sldId="270"/>
            <ac:spMk id="9" creationId="{4421F125-CB00-2DB7-ECCC-87431FCAB8B5}"/>
          </ac:spMkLst>
        </pc:spChg>
        <pc:spChg chg="mod">
          <ac:chgData name="Uma Toraskar" userId="S::uma.720795@ltimindtree.com::1afa6383-0592-4524-a0a4-e08b36408c0b" providerId="AD" clId="Web-{BE1B13CA-9E75-C36F-F568-C83AF6ACA1A8}" dt="2024-09-17T09:20:10.120" v="0" actId="1076"/>
          <ac:spMkLst>
            <pc:docMk/>
            <pc:sldMk cId="3117675785" sldId="270"/>
            <ac:spMk id="22" creationId="{4934D4B7-2047-1551-8D78-67EEC1A84052}"/>
          </ac:spMkLst>
        </pc:spChg>
        <pc:cxnChg chg="mod">
          <ac:chgData name="Uma Toraskar" userId="S::uma.720795@ltimindtree.com::1afa6383-0592-4524-a0a4-e08b36408c0b" providerId="AD" clId="Web-{BE1B13CA-9E75-C36F-F568-C83AF6ACA1A8}" dt="2024-09-17T09:20:13.323" v="1" actId="1076"/>
          <ac:cxnSpMkLst>
            <pc:docMk/>
            <pc:sldMk cId="3117675785" sldId="270"/>
            <ac:cxnSpMk id="11" creationId="{7F573F74-3E48-BEB5-9C3A-9A4870C0515A}"/>
          </ac:cxnSpMkLst>
        </pc:cxnChg>
      </pc:sldChg>
    </pc:docChg>
  </pc:docChgLst>
  <pc:docChgLst>
    <pc:chgData name="Uma Toraskar" userId="S::uma.720795@ltimindtree.com::1afa6383-0592-4524-a0a4-e08b36408c0b" providerId="AD" clId="Web-{B15D76C1-88EE-3B21-EBE3-5ED7670D8821}"/>
    <pc:docChg chg="modSld">
      <pc:chgData name="Uma Toraskar" userId="S::uma.720795@ltimindtree.com::1afa6383-0592-4524-a0a4-e08b36408c0b" providerId="AD" clId="Web-{B15D76C1-88EE-3B21-EBE3-5ED7670D8821}" dt="2024-10-07T07:31:46.408" v="0" actId="1076"/>
      <pc:docMkLst>
        <pc:docMk/>
      </pc:docMkLst>
      <pc:sldChg chg="modSp">
        <pc:chgData name="Uma Toraskar" userId="S::uma.720795@ltimindtree.com::1afa6383-0592-4524-a0a4-e08b36408c0b" providerId="AD" clId="Web-{B15D76C1-88EE-3B21-EBE3-5ED7670D8821}" dt="2024-10-07T07:31:46.408" v="0" actId="1076"/>
        <pc:sldMkLst>
          <pc:docMk/>
          <pc:sldMk cId="3117675785" sldId="270"/>
        </pc:sldMkLst>
        <pc:spChg chg="mod">
          <ac:chgData name="Uma Toraskar" userId="S::uma.720795@ltimindtree.com::1afa6383-0592-4524-a0a4-e08b36408c0b" providerId="AD" clId="Web-{B15D76C1-88EE-3B21-EBE3-5ED7670D8821}" dt="2024-10-07T07:31:46.408" v="0" actId="1076"/>
          <ac:spMkLst>
            <pc:docMk/>
            <pc:sldMk cId="3117675785" sldId="270"/>
            <ac:spMk id="9" creationId="{4421F125-CB00-2DB7-ECCC-87431FCAB8B5}"/>
          </ac:spMkLst>
        </pc:spChg>
      </pc:sldChg>
    </pc:docChg>
  </pc:docChgLst>
</pc:chgInfo>
</file>

<file path=ppt/media/image1.png>
</file>

<file path=ppt/media/image10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CEFC3-E2D0-4580-9ECA-2AF569219A1E}" type="datetimeFigureOut">
              <a:rPr lang="en-IN" smtClean="0"/>
              <a:t>07-10-2024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53A60-5364-4F9E-B375-3207804AC6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06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emf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FCA1E3-3298-9140-FFB4-72CEAF7C805E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5D30BE-7ACD-7235-1775-0FFA2D8904AF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4D6B2F-B4AE-A3B5-9C03-4E75016DB4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77C972-389D-9E96-E420-6986C0C026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DC75C1-0D1B-684B-D319-267B5909AE02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471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FC54D1F2-D377-D3E0-AF3C-5B8929A1DFCA}"/>
              </a:ext>
            </a:extLst>
          </p:cNvPr>
          <p:cNvSpPr/>
          <p:nvPr userDrawn="1"/>
        </p:nvSpPr>
        <p:spPr>
          <a:xfrm rot="-5400000">
            <a:off x="2923309" y="-2923309"/>
            <a:ext cx="6345382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7555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78557769-7E98-AC95-7A3B-9FD3D93BBF9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4772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017E8AAD-F0C0-1CBC-68B7-41968483903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197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35529C05-3217-CF18-E95C-BAAF16D69198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95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>
            <a:extLst>
              <a:ext uri="{FF2B5EF4-FFF2-40B4-BE49-F238E27FC236}">
                <a16:creationId xmlns:a16="http://schemas.microsoft.com/office/drawing/2014/main" id="{F8935D78-F32A-112D-E0D4-4965B8BAAC5F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065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9E858AB8-CC71-90D1-A126-89842A19EBBE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09970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767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D64441-8BCD-7408-C27F-2F0C8A3B3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9226F-229F-7B82-863B-3BDB96CFC5DE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E63667-AB98-6F8A-81FB-92E67431DB3D}"/>
              </a:ext>
            </a:extLst>
          </p:cNvPr>
          <p:cNvSpPr txBox="1"/>
          <p:nvPr userDrawn="1"/>
        </p:nvSpPr>
        <p:spPr>
          <a:xfrm>
            <a:off x="2553221" y="2875001"/>
            <a:ext cx="70855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b="1" i="0">
                <a:solidFill>
                  <a:schemeClr val="bg2"/>
                </a:solidFill>
                <a:latin typeface="Frutiger LT Pro 55 Roman" panose="020B0602020204020204" pitchFamily="34" charset="77"/>
              </a:rPr>
              <a:t>Thank You</a:t>
            </a:r>
            <a:endParaRPr lang="en-US" sz="5400" b="1" i="0">
              <a:solidFill>
                <a:schemeClr val="bg2"/>
              </a:solidFill>
              <a:latin typeface="Frutiger LT Pro 55 Roman" panose="020B06020202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422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7F311-1457-5C29-EE73-31AD6BF27B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FD578D-6F1C-785E-4DEE-F4DB60857D0B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52C3C2-02C9-7E19-4265-285ACAE2C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31F22B-AEE5-D2EC-7731-5BBF05B213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2792F2-B64A-1019-78BE-D5B5A171BC48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001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AC8710-3874-585E-79C1-EB0F1E231E06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28C24-D4D9-1F34-9AA5-7D2400FDBF64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CF873D-6CFF-0E04-0739-479F69D6E6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C5DFA6-3E36-EC0D-AD31-6912907EA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2AEFDD8-B6C7-EB68-7105-6513A80A0C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88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6A441A4-32D2-D862-FBD4-36105BE98FC5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9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A094102-CCF4-B804-0BAE-3F853A423999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617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DF1BD3-5D79-5DE1-42E0-786F8696E331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00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ACCD4F-7873-9234-92E4-43DA62DB3F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58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385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3687C577-048B-1FA1-0916-995ED5796B0C}"/>
              </a:ext>
            </a:extLst>
          </p:cNvPr>
          <p:cNvSpPr/>
          <p:nvPr userDrawn="1"/>
        </p:nvSpPr>
        <p:spPr>
          <a:xfrm rot="-5400000">
            <a:off x="2888672" y="-2888672"/>
            <a:ext cx="6414655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chemeClr val="bg1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391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em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3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73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1" r:id="rId3"/>
    <p:sldLayoutId id="2147483666" r:id="rId4"/>
    <p:sldLayoutId id="2147483667" r:id="rId5"/>
    <p:sldLayoutId id="2147483668" r:id="rId6"/>
    <p:sldLayoutId id="2147483669" r:id="rId7"/>
    <p:sldLayoutId id="2147483674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068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76A3A9-EFA8-78E0-D6D5-5F8746EAF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052" y="3521505"/>
            <a:ext cx="7512071" cy="978729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Invoice Co-Pilot using Gen AI For Paramount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E14772-869D-F194-A7E2-983882FAB3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053" y="4684226"/>
            <a:ext cx="5002530" cy="553482"/>
          </a:xfrm>
        </p:spPr>
        <p:txBody>
          <a:bodyPr/>
          <a:lstStyle/>
          <a:p>
            <a:r>
              <a:rPr lang="en-US"/>
              <a:t>July 2024</a:t>
            </a:r>
          </a:p>
        </p:txBody>
      </p:sp>
    </p:spTree>
    <p:extLst>
      <p:ext uri="{BB962C8B-B14F-4D97-AF65-F5344CB8AC3E}">
        <p14:creationId xmlns:p14="http://schemas.microsoft.com/office/powerpoint/2010/main" val="838643872"/>
      </p:ext>
    </p:extLst>
  </p:cSld>
  <p:clrMapOvr>
    <a:masterClrMapping/>
  </p:clrMapOvr>
  <p:transition spd="med" advClick="0" advTm="3000">
    <p:pull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934D4B7-2047-1551-8D78-67EEC1A84052}"/>
              </a:ext>
            </a:extLst>
          </p:cNvPr>
          <p:cNvSpPr/>
          <p:nvPr/>
        </p:nvSpPr>
        <p:spPr>
          <a:xfrm rot="10800000" flipV="1">
            <a:off x="40319" y="120957"/>
            <a:ext cx="11541578" cy="6370195"/>
          </a:xfrm>
          <a:custGeom>
            <a:avLst/>
            <a:gdLst>
              <a:gd name="connsiteX0" fmla="*/ 0 w 9704390"/>
              <a:gd name="connsiteY0" fmla="*/ 6856844 h 6858000"/>
              <a:gd name="connsiteX1" fmla="*/ 45720 w 9704390"/>
              <a:gd name="connsiteY1" fmla="*/ 6858000 h 6858000"/>
              <a:gd name="connsiteX2" fmla="*/ 0 w 9704390"/>
              <a:gd name="connsiteY2" fmla="*/ 6858000 h 6858000"/>
              <a:gd name="connsiteX3" fmla="*/ 45720 w 9704390"/>
              <a:gd name="connsiteY3" fmla="*/ 0 h 6858000"/>
              <a:gd name="connsiteX4" fmla="*/ 9704390 w 9704390"/>
              <a:gd name="connsiteY4" fmla="*/ 0 h 6858000"/>
              <a:gd name="connsiteX5" fmla="*/ 9704390 w 9704390"/>
              <a:gd name="connsiteY5" fmla="*/ 6858000 h 6858000"/>
              <a:gd name="connsiteX6" fmla="*/ 45720 w 9704390"/>
              <a:gd name="connsiteY6" fmla="*/ 6858000 h 6858000"/>
              <a:gd name="connsiteX7" fmla="*/ 3474720 w 9704390"/>
              <a:gd name="connsiteY7" fmla="*/ 3429000 h 6858000"/>
              <a:gd name="connsiteX8" fmla="*/ 45720 w 9704390"/>
              <a:gd name="connsiteY8" fmla="*/ 0 h 6858000"/>
              <a:gd name="connsiteX9" fmla="*/ 0 w 9704390"/>
              <a:gd name="connsiteY9" fmla="*/ 0 h 6858000"/>
              <a:gd name="connsiteX10" fmla="*/ 45720 w 9704390"/>
              <a:gd name="connsiteY10" fmla="*/ 0 h 6858000"/>
              <a:gd name="connsiteX11" fmla="*/ 0 w 9704390"/>
              <a:gd name="connsiteY11" fmla="*/ 11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04390" h="6858000">
                <a:moveTo>
                  <a:pt x="0" y="6856844"/>
                </a:moveTo>
                <a:lnTo>
                  <a:pt x="45720" y="6858000"/>
                </a:lnTo>
                <a:lnTo>
                  <a:pt x="0" y="6858000"/>
                </a:lnTo>
                <a:close/>
                <a:moveTo>
                  <a:pt x="45720" y="0"/>
                </a:moveTo>
                <a:lnTo>
                  <a:pt x="9704390" y="0"/>
                </a:lnTo>
                <a:lnTo>
                  <a:pt x="9704390" y="6858000"/>
                </a:lnTo>
                <a:lnTo>
                  <a:pt x="45720" y="6858000"/>
                </a:lnTo>
                <a:cubicBezTo>
                  <a:pt x="1939504" y="6858000"/>
                  <a:pt x="3474720" y="5322784"/>
                  <a:pt x="3474720" y="3429000"/>
                </a:cubicBezTo>
                <a:cubicBezTo>
                  <a:pt x="3474720" y="1535216"/>
                  <a:pt x="1939504" y="0"/>
                  <a:pt x="45720" y="0"/>
                </a:cubicBezTo>
                <a:close/>
                <a:moveTo>
                  <a:pt x="0" y="0"/>
                </a:moveTo>
                <a:lnTo>
                  <a:pt x="45720" y="0"/>
                </a:lnTo>
                <a:lnTo>
                  <a:pt x="0" y="1156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317500" dist="889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887831-85B3-BDBC-183D-FD61CEAFEAAA}"/>
              </a:ext>
            </a:extLst>
          </p:cNvPr>
          <p:cNvCxnSpPr>
            <a:cxnSpLocks/>
          </p:cNvCxnSpPr>
          <p:nvPr/>
        </p:nvCxnSpPr>
        <p:spPr>
          <a:xfrm>
            <a:off x="4023624" y="3748310"/>
            <a:ext cx="304144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015C6E2-147B-EEF2-7930-51A3ECB8125D}"/>
              </a:ext>
            </a:extLst>
          </p:cNvPr>
          <p:cNvGrpSpPr/>
          <p:nvPr/>
        </p:nvGrpSpPr>
        <p:grpSpPr>
          <a:xfrm>
            <a:off x="177726" y="1013251"/>
            <a:ext cx="3794609" cy="3550252"/>
            <a:chOff x="297646" y="1702798"/>
            <a:chExt cx="3496409" cy="3550252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7355F07-0EAB-BCFE-2376-86961DF13D87}"/>
                </a:ext>
              </a:extLst>
            </p:cNvPr>
            <p:cNvSpPr/>
            <p:nvPr/>
          </p:nvSpPr>
          <p:spPr>
            <a:xfrm>
              <a:off x="297646" y="1702798"/>
              <a:ext cx="3496409" cy="3550252"/>
            </a:xfrm>
            <a:prstGeom prst="roundRect">
              <a:avLst>
                <a:gd name="adj" fmla="val 8235"/>
              </a:avLst>
            </a:prstGeom>
            <a:solidFill>
              <a:srgbClr val="000B22"/>
            </a:solidFill>
            <a:ln w="6350">
              <a:solidFill>
                <a:srgbClr val="00457B"/>
              </a:solidFill>
              <a:prstDash val="lgDash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E8D4E33-F1BE-3A82-4F4A-7408CB8A06DB}"/>
                </a:ext>
              </a:extLst>
            </p:cNvPr>
            <p:cNvSpPr txBox="1"/>
            <p:nvPr/>
          </p:nvSpPr>
          <p:spPr>
            <a:xfrm>
              <a:off x="481006" y="1869072"/>
              <a:ext cx="2533725" cy="4456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2400" b="1" dirty="0">
                  <a:solidFill>
                    <a:srgbClr val="00B0F0">
                      <a:alpha val="90000"/>
                    </a:srgbClr>
                  </a:solidFill>
                  <a:latin typeface="Frutiger 45 bold"/>
                </a:rPr>
                <a:t>Business Case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1682380-4238-FB96-BD0F-79F875FE5CCE}"/>
                </a:ext>
              </a:extLst>
            </p:cNvPr>
            <p:cNvSpPr txBox="1"/>
            <p:nvPr/>
          </p:nvSpPr>
          <p:spPr>
            <a:xfrm>
              <a:off x="411219" y="2628675"/>
              <a:ext cx="3104141" cy="2616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Business Users are creating FI Invoices manually in the system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This is time consuming efforts, and users have to enter every detail of Invoice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During Month end close Users need to finish regular invoices before period close along with  Ancillary tasks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81842CC-C2CA-F011-8149-5543535D51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006" y="2456967"/>
              <a:ext cx="3176807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alpha val="0"/>
                    </a:schemeClr>
                  </a:gs>
                  <a:gs pos="57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A0555C5-EDFB-C8A0-35B9-7D78AAB33E12}"/>
              </a:ext>
            </a:extLst>
          </p:cNvPr>
          <p:cNvGrpSpPr/>
          <p:nvPr/>
        </p:nvGrpSpPr>
        <p:grpSpPr>
          <a:xfrm>
            <a:off x="4201904" y="998260"/>
            <a:ext cx="3576753" cy="3722030"/>
            <a:chOff x="4306836" y="1702797"/>
            <a:chExt cx="3576753" cy="372203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B6AE1113-1FFB-B445-80CB-7AE70B9DEF3F}"/>
                </a:ext>
              </a:extLst>
            </p:cNvPr>
            <p:cNvSpPr/>
            <p:nvPr/>
          </p:nvSpPr>
          <p:spPr>
            <a:xfrm>
              <a:off x="4306836" y="1702797"/>
              <a:ext cx="3576753" cy="3565242"/>
            </a:xfrm>
            <a:prstGeom prst="roundRect">
              <a:avLst>
                <a:gd name="adj" fmla="val 8235"/>
              </a:avLst>
            </a:prstGeom>
            <a:solidFill>
              <a:srgbClr val="000B22"/>
            </a:solidFill>
            <a:ln w="6350">
              <a:solidFill>
                <a:srgbClr val="00457B"/>
              </a:solidFill>
              <a:prstDash val="lgDash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2318DBF-E90F-2059-A7AC-B71F9B978456}"/>
                </a:ext>
              </a:extLst>
            </p:cNvPr>
            <p:cNvSpPr txBox="1"/>
            <p:nvPr/>
          </p:nvSpPr>
          <p:spPr>
            <a:xfrm>
              <a:off x="4405439" y="1887077"/>
              <a:ext cx="259194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2400" b="1" dirty="0">
                  <a:solidFill>
                    <a:schemeClr val="accent4"/>
                  </a:solidFill>
                  <a:latin typeface="Frutiger 45 bold"/>
                  <a:ea typeface="STKaiti"/>
                  <a:cs typeface="Calibri Light" panose="020F0302020204030204" pitchFamily="34" charset="0"/>
                </a:rPr>
                <a:t>Solution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DE250FD-C4E5-9D75-7C6A-8B402D167F84}"/>
                </a:ext>
              </a:extLst>
            </p:cNvPr>
            <p:cNvSpPr txBox="1"/>
            <p:nvPr/>
          </p:nvSpPr>
          <p:spPr>
            <a:xfrm>
              <a:off x="4416346" y="2562505"/>
              <a:ext cx="3237674" cy="2862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Gen AI application 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Read emails having approved PDFs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Extract PDF data and post customer invoice in SAP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Provide posting status to user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User dashboard to manual upload of PDF</a:t>
              </a:r>
            </a:p>
            <a:p>
              <a:pPr>
                <a:spcAft>
                  <a:spcPts val="1200"/>
                </a:spcAft>
              </a:pPr>
              <a:endParaRPr lang="en-US" sz="1600" dirty="0">
                <a:solidFill>
                  <a:schemeClr val="bg1"/>
                </a:solidFill>
                <a:latin typeface="Frutiger 45 Light"/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403886A-C310-0762-AF8D-758EF963F0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87736" y="2423692"/>
              <a:ext cx="3249806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alpha val="0"/>
                    </a:schemeClr>
                  </a:gs>
                  <a:gs pos="57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856DC8F0-2E2F-2953-2630-9CC4A1EDC681}"/>
              </a:ext>
            </a:extLst>
          </p:cNvPr>
          <p:cNvSpPr txBox="1">
            <a:spLocks/>
          </p:cNvSpPr>
          <p:nvPr/>
        </p:nvSpPr>
        <p:spPr>
          <a:xfrm>
            <a:off x="148455" y="64528"/>
            <a:ext cx="10195080" cy="95212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R="0" lvl="0" indent="0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Frutiger LT Pro 55 Roman" panose="020B0602020204020204" pitchFamily="34" charset="77"/>
                <a:cs typeface="Calibri" panose="020F0502020204030204" pitchFamily="34" charset="0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Frutiger LT Pro 55 Roman" panose="020B0602020204020204" pitchFamily="34" charset="77"/>
                <a:cs typeface="Calibri" panose="020F0502020204030204" pitchFamily="34" charset="0"/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Frutiger LT Pro 55 Roman" panose="020B0602020204020204" pitchFamily="34" charset="77"/>
                <a:cs typeface="Calibri" panose="020F0502020204030204" pitchFamily="34" charset="0"/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Frutiger LT Pro 55 Roman" panose="020B0602020204020204" pitchFamily="34" charset="77"/>
                <a:cs typeface="Calibri" panose="020F0502020204030204" pitchFamily="34" charset="0"/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Frutiger LT Pro 55 Roman" panose="020B0602020204020204" pitchFamily="34" charset="77"/>
                <a:cs typeface="Calibri" panose="020F0502020204030204" pitchFamily="34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Invoice Co-Pilot For Automatic Customer Invoice Posting 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D53BBF8-E9F1-A40E-F3F9-BAFEE9793DD5}"/>
              </a:ext>
            </a:extLst>
          </p:cNvPr>
          <p:cNvSpPr/>
          <p:nvPr/>
        </p:nvSpPr>
        <p:spPr>
          <a:xfrm>
            <a:off x="247720" y="4673942"/>
            <a:ext cx="11806533" cy="1592358"/>
          </a:xfrm>
          <a:prstGeom prst="roundRect">
            <a:avLst>
              <a:gd name="adj" fmla="val 8235"/>
            </a:avLst>
          </a:prstGeom>
          <a:solidFill>
            <a:srgbClr val="000B22"/>
          </a:solidFill>
          <a:ln w="6350">
            <a:solidFill>
              <a:srgbClr val="00457B"/>
            </a:solidFill>
            <a:prstDash val="lgDash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E7538C3-4F3B-CC5A-6FB8-445CC73D2974}"/>
              </a:ext>
            </a:extLst>
          </p:cNvPr>
          <p:cNvSpPr txBox="1"/>
          <p:nvPr/>
        </p:nvSpPr>
        <p:spPr>
          <a:xfrm>
            <a:off x="378771" y="4730422"/>
            <a:ext cx="5457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00B0F0">
                    <a:alpha val="90000"/>
                  </a:srgbClr>
                </a:solidFill>
                <a:latin typeface="Frutiger 45 bold"/>
              </a:rPr>
              <a:t>Impact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9987B83-5FD2-040C-85B7-976FBE83D0FE}"/>
              </a:ext>
            </a:extLst>
          </p:cNvPr>
          <p:cNvSpPr txBox="1"/>
          <p:nvPr/>
        </p:nvSpPr>
        <p:spPr>
          <a:xfrm>
            <a:off x="378772" y="5359044"/>
            <a:ext cx="59418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utiger 45 Light"/>
              </a:rPr>
              <a:t>Automation of approx. 9000 customer invoice postings per annum</a:t>
            </a:r>
          </a:p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utiger 45 Light"/>
              </a:rPr>
              <a:t>Reduction in manual data errors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5EB958C-A339-2BB1-E06A-880EBCA926D8}"/>
              </a:ext>
            </a:extLst>
          </p:cNvPr>
          <p:cNvCxnSpPr>
            <a:cxnSpLocks/>
          </p:cNvCxnSpPr>
          <p:nvPr/>
        </p:nvCxnSpPr>
        <p:spPr>
          <a:xfrm>
            <a:off x="376724" y="5222736"/>
            <a:ext cx="11285887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57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322796A-AEA2-1BF5-1A02-1AB456341FA5}"/>
              </a:ext>
            </a:extLst>
          </p:cNvPr>
          <p:cNvSpPr txBox="1"/>
          <p:nvPr/>
        </p:nvSpPr>
        <p:spPr>
          <a:xfrm>
            <a:off x="6243488" y="5379249"/>
            <a:ext cx="59418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utiger 45 Light"/>
              </a:rPr>
              <a:t>Substantial reduction of user efforts in this process </a:t>
            </a:r>
          </a:p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utiger 45 Light"/>
              </a:rPr>
              <a:t>Smooth reconciliation  process In the  month end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21F125-CB00-2DB7-ECCC-87431FCAB8B5}"/>
              </a:ext>
            </a:extLst>
          </p:cNvPr>
          <p:cNvSpPr txBox="1"/>
          <p:nvPr/>
        </p:nvSpPr>
        <p:spPr>
          <a:xfrm>
            <a:off x="8040732" y="1881729"/>
            <a:ext cx="41455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Framework can be used for scenarios involving reading physical document data in any language and posting document in SAP (S/4HANA or ECC) e.g.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Sales order creation by reading PO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Return order creation by reading serial number/batch number</a:t>
            </a:r>
          </a:p>
          <a:p>
            <a:pPr marL="285750" indent="-285750">
              <a:buFontTx/>
              <a:buChar char="-"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64DD12-74F6-86A4-411C-6126EC1DE4BD}"/>
              </a:ext>
            </a:extLst>
          </p:cNvPr>
          <p:cNvSpPr txBox="1"/>
          <p:nvPr/>
        </p:nvSpPr>
        <p:spPr>
          <a:xfrm>
            <a:off x="9176279" y="1257490"/>
            <a:ext cx="25919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4"/>
                </a:solidFill>
                <a:latin typeface="Frutiger 45 bold"/>
                <a:ea typeface="STKaiti"/>
                <a:cs typeface="Calibri Light" panose="020F0302020204030204" pitchFamily="34" charset="0"/>
              </a:rPr>
              <a:t>Scalability</a:t>
            </a:r>
            <a:endParaRPr lang="en-IN" sz="2400" b="1" dirty="0">
              <a:solidFill>
                <a:schemeClr val="accent4"/>
              </a:solidFill>
              <a:latin typeface="Frutiger 45 bold"/>
              <a:ea typeface="STKaiti"/>
              <a:cs typeface="Calibri Light" panose="020F030202020403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573F74-3E48-BEB5-9C3A-9A4870C0515A}"/>
              </a:ext>
            </a:extLst>
          </p:cNvPr>
          <p:cNvCxnSpPr>
            <a:cxnSpLocks/>
          </p:cNvCxnSpPr>
          <p:nvPr/>
        </p:nvCxnSpPr>
        <p:spPr>
          <a:xfrm>
            <a:off x="7448884" y="1553087"/>
            <a:ext cx="3899598" cy="18231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57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675785"/>
      </p:ext>
    </p:extLst>
  </p:cSld>
  <p:clrMapOvr>
    <a:masterClrMapping/>
  </p:clrMapOvr>
  <p:transition spd="med" advClick="0" advTm="7000">
    <p:pull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BAB5B-559E-711A-CE01-B2EB9385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811" y="182914"/>
            <a:ext cx="10515600" cy="713048"/>
          </a:xfrm>
        </p:spPr>
        <p:txBody>
          <a:bodyPr>
            <a:normAutofit fontScale="90000"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sz="2800" dirty="0"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rPr>
              <a:t>Process flow for Invoice Co-Piot in Gen AI App For Manual Upload…</a:t>
            </a:r>
            <a:endParaRPr lang="en-IN" sz="2800" dirty="0">
              <a:latin typeface="Frutiger LT Pro 55 Roman" panose="020B0602020204020204" pitchFamily="34" charset="77"/>
              <a:ea typeface="+mn-ea"/>
              <a:cs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0BBC4A-D8B2-B28B-CCAE-EDFD627B6E96}"/>
              </a:ext>
            </a:extLst>
          </p:cNvPr>
          <p:cNvSpPr/>
          <p:nvPr/>
        </p:nvSpPr>
        <p:spPr>
          <a:xfrm>
            <a:off x="2549230" y="1029279"/>
            <a:ext cx="1415916" cy="6928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Email with Approved PDF attachment</a:t>
            </a:r>
            <a:endParaRPr lang="en-IN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D929D0-8032-2B15-948F-5ACD1A2A9217}"/>
              </a:ext>
            </a:extLst>
          </p:cNvPr>
          <p:cNvSpPr/>
          <p:nvPr/>
        </p:nvSpPr>
        <p:spPr>
          <a:xfrm>
            <a:off x="5791200" y="1019939"/>
            <a:ext cx="1122218" cy="7021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Download PDFs</a:t>
            </a:r>
            <a:endParaRPr lang="en-IN" sz="14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0216FC5-ED4A-13DB-59B5-1A0D525225BD}"/>
              </a:ext>
            </a:extLst>
          </p:cNvPr>
          <p:cNvSpPr/>
          <p:nvPr/>
        </p:nvSpPr>
        <p:spPr>
          <a:xfrm>
            <a:off x="290946" y="818300"/>
            <a:ext cx="11540836" cy="5374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DB98074-6585-029D-D789-D1D91A0250EA}"/>
              </a:ext>
            </a:extLst>
          </p:cNvPr>
          <p:cNvCxnSpPr>
            <a:cxnSpLocks/>
          </p:cNvCxnSpPr>
          <p:nvPr/>
        </p:nvCxnSpPr>
        <p:spPr>
          <a:xfrm>
            <a:off x="983671" y="818300"/>
            <a:ext cx="0" cy="5374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6EFDEFB-4DF6-E1F9-7278-70EB88132933}"/>
              </a:ext>
            </a:extLst>
          </p:cNvPr>
          <p:cNvCxnSpPr>
            <a:cxnSpLocks/>
          </p:cNvCxnSpPr>
          <p:nvPr/>
        </p:nvCxnSpPr>
        <p:spPr>
          <a:xfrm>
            <a:off x="290945" y="1953485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D6AB7595-003F-B1EC-A467-909A51AEB1D3}"/>
              </a:ext>
            </a:extLst>
          </p:cNvPr>
          <p:cNvSpPr/>
          <p:nvPr/>
        </p:nvSpPr>
        <p:spPr>
          <a:xfrm>
            <a:off x="3364925" y="2611659"/>
            <a:ext cx="1094508" cy="5745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Upload PDFs</a:t>
            </a:r>
            <a:endParaRPr lang="en-IN" sz="1400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EBA4C2C-B355-23B2-36CD-E6EA1691E157}"/>
              </a:ext>
            </a:extLst>
          </p:cNvPr>
          <p:cNvCxnSpPr>
            <a:cxnSpLocks/>
          </p:cNvCxnSpPr>
          <p:nvPr/>
        </p:nvCxnSpPr>
        <p:spPr>
          <a:xfrm>
            <a:off x="290945" y="4039710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FD36541-4B9E-5AA0-115D-D57D21126253}"/>
              </a:ext>
            </a:extLst>
          </p:cNvPr>
          <p:cNvCxnSpPr>
            <a:cxnSpLocks/>
          </p:cNvCxnSpPr>
          <p:nvPr/>
        </p:nvCxnSpPr>
        <p:spPr>
          <a:xfrm>
            <a:off x="290945" y="5049989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9F33EA2-B3B8-CA6F-7117-8E99CF52B00D}"/>
              </a:ext>
            </a:extLst>
          </p:cNvPr>
          <p:cNvSpPr txBox="1"/>
          <p:nvPr/>
        </p:nvSpPr>
        <p:spPr>
          <a:xfrm rot="16200000">
            <a:off x="15114" y="2805531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 AI App </a:t>
            </a:r>
            <a:endParaRPr lang="en-IN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2BCFEB4-15D9-2A18-8F9C-3DD68305060A}"/>
              </a:ext>
            </a:extLst>
          </p:cNvPr>
          <p:cNvSpPr txBox="1"/>
          <p:nvPr/>
        </p:nvSpPr>
        <p:spPr>
          <a:xfrm rot="16200000">
            <a:off x="393420" y="436985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CPI </a:t>
            </a:r>
            <a:endParaRPr lang="en-IN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A46394A-41EC-B0B8-3F45-ECA661D378E1}"/>
              </a:ext>
            </a:extLst>
          </p:cNvPr>
          <p:cNvSpPr txBox="1"/>
          <p:nvPr/>
        </p:nvSpPr>
        <p:spPr>
          <a:xfrm rot="16200000">
            <a:off x="405702" y="5457550"/>
            <a:ext cx="54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SAP</a:t>
            </a:r>
            <a:endParaRPr lang="en-IN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F84A688-7878-DF3B-ABC0-3A11B63D3065}"/>
              </a:ext>
            </a:extLst>
          </p:cNvPr>
          <p:cNvSpPr/>
          <p:nvPr/>
        </p:nvSpPr>
        <p:spPr>
          <a:xfrm>
            <a:off x="4737539" y="2607359"/>
            <a:ext cx="1345326" cy="561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Extraction  (Azure OCR)</a:t>
            </a:r>
            <a:endParaRPr lang="en-IN" sz="14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6720554-2C63-C9A7-7731-105E50AD863A}"/>
              </a:ext>
            </a:extLst>
          </p:cNvPr>
          <p:cNvSpPr/>
          <p:nvPr/>
        </p:nvSpPr>
        <p:spPr>
          <a:xfrm>
            <a:off x="6411192" y="2593502"/>
            <a:ext cx="1190048" cy="5927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Cleaning (Python)</a:t>
            </a:r>
            <a:endParaRPr lang="en-IN" sz="14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EEEF71F-99ED-25DD-4A96-E26F4441B051}"/>
              </a:ext>
            </a:extLst>
          </p:cNvPr>
          <p:cNvSpPr/>
          <p:nvPr/>
        </p:nvSpPr>
        <p:spPr>
          <a:xfrm>
            <a:off x="7941097" y="2591680"/>
            <a:ext cx="1630956" cy="5907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to JSON </a:t>
            </a:r>
          </a:p>
          <a:p>
            <a:pPr algn="ctr"/>
            <a:r>
              <a:rPr lang="en-US" sz="1400" dirty="0"/>
              <a:t>( Azure Open AI)</a:t>
            </a:r>
            <a:endParaRPr lang="en-IN" sz="14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EB77B04-AB67-DC26-CB32-2BC752442D30}"/>
              </a:ext>
            </a:extLst>
          </p:cNvPr>
          <p:cNvSpPr/>
          <p:nvPr/>
        </p:nvSpPr>
        <p:spPr>
          <a:xfrm>
            <a:off x="1482437" y="4282242"/>
            <a:ext cx="1946560" cy="6110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JSON to IDOC conversion</a:t>
            </a:r>
            <a:endParaRPr lang="en-IN" sz="14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0CD07CE-49C2-5C1E-AA37-F23173B18153}"/>
              </a:ext>
            </a:extLst>
          </p:cNvPr>
          <p:cNvSpPr/>
          <p:nvPr/>
        </p:nvSpPr>
        <p:spPr>
          <a:xfrm>
            <a:off x="1503215" y="5390928"/>
            <a:ext cx="1925781" cy="631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Post customer invoice </a:t>
            </a:r>
          </a:p>
          <a:p>
            <a:pPr algn="ctr"/>
            <a:r>
              <a:rPr lang="en-US" sz="1400" dirty="0"/>
              <a:t>(FB70)</a:t>
            </a:r>
            <a:endParaRPr lang="en-IN" sz="1400" dirty="0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2E37C6F6-3ACD-E5E1-BF6B-E36DEB1ACFFD}"/>
              </a:ext>
            </a:extLst>
          </p:cNvPr>
          <p:cNvCxnSpPr>
            <a:cxnSpLocks/>
            <a:stCxn id="55" idx="3"/>
            <a:endCxn id="56" idx="0"/>
          </p:cNvCxnSpPr>
          <p:nvPr/>
        </p:nvCxnSpPr>
        <p:spPr>
          <a:xfrm flipH="1">
            <a:off x="2455717" y="2887032"/>
            <a:ext cx="7116336" cy="1395210"/>
          </a:xfrm>
          <a:prstGeom prst="bentConnector4">
            <a:avLst>
              <a:gd name="adj1" fmla="val -3212"/>
              <a:gd name="adj2" fmla="val 4966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81A955E-1776-7B6D-6733-0E1278092D01}"/>
              </a:ext>
            </a:extLst>
          </p:cNvPr>
          <p:cNvSpPr txBox="1"/>
          <p:nvPr/>
        </p:nvSpPr>
        <p:spPr>
          <a:xfrm>
            <a:off x="6013885" y="3320478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JSON</a:t>
            </a:r>
            <a:endParaRPr lang="en-IN" sz="14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0F49F73-80A6-33C9-1CBA-0383864F0209}"/>
              </a:ext>
            </a:extLst>
          </p:cNvPr>
          <p:cNvSpPr txBox="1"/>
          <p:nvPr/>
        </p:nvSpPr>
        <p:spPr>
          <a:xfrm>
            <a:off x="2549230" y="5030417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API/ IDOC</a:t>
            </a:r>
            <a:endParaRPr lang="en-IN" sz="1400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5F025E8-1134-761B-691E-D28D48C4F6A5}"/>
              </a:ext>
            </a:extLst>
          </p:cNvPr>
          <p:cNvCxnSpPr>
            <a:cxnSpLocks/>
            <a:stCxn id="56" idx="2"/>
            <a:endCxn id="57" idx="0"/>
          </p:cNvCxnSpPr>
          <p:nvPr/>
        </p:nvCxnSpPr>
        <p:spPr>
          <a:xfrm>
            <a:off x="2455717" y="4893341"/>
            <a:ext cx="10389" cy="497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0C156449-191A-8AE7-7720-F9CCFF314AE5}"/>
              </a:ext>
            </a:extLst>
          </p:cNvPr>
          <p:cNvSpPr/>
          <p:nvPr/>
        </p:nvSpPr>
        <p:spPr>
          <a:xfrm>
            <a:off x="1518657" y="2638562"/>
            <a:ext cx="1345328" cy="5333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/>
              <a:t>User MFA Authentication</a:t>
            </a:r>
            <a:endParaRPr lang="en-IN" sz="14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FFAAF73-CB3E-99B3-5AE5-EDCB7A5D9F5C}"/>
              </a:ext>
            </a:extLst>
          </p:cNvPr>
          <p:cNvSpPr/>
          <p:nvPr/>
        </p:nvSpPr>
        <p:spPr>
          <a:xfrm>
            <a:off x="9980321" y="2575469"/>
            <a:ext cx="1630957" cy="8656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Success/Error Message with Document Number</a:t>
            </a:r>
            <a:endParaRPr lang="en-IN" sz="1400" dirty="0"/>
          </a:p>
        </p:txBody>
      </p: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EEEBEBDF-E86C-01E2-EB40-B9B602C8251F}"/>
              </a:ext>
            </a:extLst>
          </p:cNvPr>
          <p:cNvCxnSpPr>
            <a:cxnSpLocks/>
            <a:stCxn id="57" idx="3"/>
            <a:endCxn id="78" idx="2"/>
          </p:cNvCxnSpPr>
          <p:nvPr/>
        </p:nvCxnSpPr>
        <p:spPr>
          <a:xfrm flipV="1">
            <a:off x="3428996" y="4797375"/>
            <a:ext cx="7362976" cy="9091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EC13714-415A-C53A-BCDD-55AC44E3A750}"/>
              </a:ext>
            </a:extLst>
          </p:cNvPr>
          <p:cNvGrpSpPr/>
          <p:nvPr/>
        </p:nvGrpSpPr>
        <p:grpSpPr>
          <a:xfrm>
            <a:off x="1365506" y="919610"/>
            <a:ext cx="1037186" cy="862993"/>
            <a:chOff x="1616212" y="919610"/>
            <a:chExt cx="1035861" cy="773592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0B0FC86D-AE39-0AE6-875A-84897DAF34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7648" y="919610"/>
              <a:ext cx="524356" cy="512616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3016A4E7-0E86-C3CB-20CC-7E265B22F4A7}"/>
                </a:ext>
              </a:extLst>
            </p:cNvPr>
            <p:cNvSpPr txBox="1"/>
            <p:nvPr/>
          </p:nvSpPr>
          <p:spPr>
            <a:xfrm>
              <a:off x="1616212" y="1413209"/>
              <a:ext cx="1035861" cy="279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Branch Office</a:t>
              </a:r>
              <a:endParaRPr lang="en-IN" sz="1100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B79151E-9637-2A77-5006-FA310CF5A99F}"/>
              </a:ext>
            </a:extLst>
          </p:cNvPr>
          <p:cNvGrpSpPr/>
          <p:nvPr/>
        </p:nvGrpSpPr>
        <p:grpSpPr>
          <a:xfrm>
            <a:off x="7256328" y="939451"/>
            <a:ext cx="1233046" cy="831635"/>
            <a:chOff x="1616212" y="919610"/>
            <a:chExt cx="1035861" cy="1103119"/>
          </a:xfrm>
        </p:grpSpPr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A8C362C9-90C1-578A-B265-DFE70035C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7648" y="919610"/>
              <a:ext cx="524356" cy="512616"/>
            </a:xfrm>
            <a:prstGeom prst="rect">
              <a:avLst/>
            </a:prstGeom>
          </p:spPr>
        </p:pic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A5347DC-77FA-E4D3-A6F1-9B77E878E7BF}"/>
                </a:ext>
              </a:extLst>
            </p:cNvPr>
            <p:cNvSpPr txBox="1"/>
            <p:nvPr/>
          </p:nvSpPr>
          <p:spPr>
            <a:xfrm>
              <a:off x="1616212" y="1413207"/>
              <a:ext cx="1035861" cy="6095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Regional Head office</a:t>
              </a:r>
              <a:endParaRPr lang="en-IN" sz="1100" dirty="0"/>
            </a:p>
          </p:txBody>
        </p:sp>
      </p:grp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7E759C5-400C-831E-EA08-B548874F10B2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3965146" y="1371034"/>
            <a:ext cx="1826054" cy="4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92EB7989-C3C4-7F03-503C-73A77D24C629}"/>
              </a:ext>
            </a:extLst>
          </p:cNvPr>
          <p:cNvCxnSpPr>
            <a:cxnSpLocks/>
            <a:stCxn id="4" idx="3"/>
            <a:endCxn id="62" idx="0"/>
          </p:cNvCxnSpPr>
          <p:nvPr/>
        </p:nvCxnSpPr>
        <p:spPr>
          <a:xfrm flipH="1">
            <a:off x="2191321" y="1371034"/>
            <a:ext cx="4722097" cy="1267528"/>
          </a:xfrm>
          <a:prstGeom prst="bentConnector4">
            <a:avLst>
              <a:gd name="adj1" fmla="val -4841"/>
              <a:gd name="adj2" fmla="val 74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5209D64-4800-744D-750F-1C6C49893152}"/>
              </a:ext>
            </a:extLst>
          </p:cNvPr>
          <p:cNvCxnSpPr>
            <a:stCxn id="62" idx="3"/>
            <a:endCxn id="44" idx="1"/>
          </p:cNvCxnSpPr>
          <p:nvPr/>
        </p:nvCxnSpPr>
        <p:spPr>
          <a:xfrm flipV="1">
            <a:off x="2863985" y="2898956"/>
            <a:ext cx="500940" cy="6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69C64690-023F-06E5-A827-F659DF67A630}"/>
              </a:ext>
            </a:extLst>
          </p:cNvPr>
          <p:cNvCxnSpPr>
            <a:stCxn id="44" idx="3"/>
            <a:endCxn id="53" idx="1"/>
          </p:cNvCxnSpPr>
          <p:nvPr/>
        </p:nvCxnSpPr>
        <p:spPr>
          <a:xfrm flipV="1">
            <a:off x="4459433" y="2887945"/>
            <a:ext cx="278106" cy="11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5D4E869-B5ED-86A0-ACBE-A10F753B256F}"/>
              </a:ext>
            </a:extLst>
          </p:cNvPr>
          <p:cNvCxnSpPr>
            <a:stCxn id="53" idx="3"/>
            <a:endCxn id="54" idx="1"/>
          </p:cNvCxnSpPr>
          <p:nvPr/>
        </p:nvCxnSpPr>
        <p:spPr>
          <a:xfrm>
            <a:off x="6082865" y="2887945"/>
            <a:ext cx="328327" cy="1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02B5197-13F0-78DE-C84E-8BCB5625808A}"/>
              </a:ext>
            </a:extLst>
          </p:cNvPr>
          <p:cNvCxnSpPr>
            <a:stCxn id="54" idx="3"/>
            <a:endCxn id="55" idx="1"/>
          </p:cNvCxnSpPr>
          <p:nvPr/>
        </p:nvCxnSpPr>
        <p:spPr>
          <a:xfrm flipV="1">
            <a:off x="7601240" y="2887032"/>
            <a:ext cx="339857" cy="2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70F07BE2-F2AE-8DE0-D404-664C926DBC43}"/>
              </a:ext>
            </a:extLst>
          </p:cNvPr>
          <p:cNvSpPr txBox="1"/>
          <p:nvPr/>
        </p:nvSpPr>
        <p:spPr>
          <a:xfrm>
            <a:off x="3920828" y="5293657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API/ IDOC</a:t>
            </a:r>
            <a:endParaRPr lang="en-IN" sz="14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923ECE56-2665-0463-47D6-56C343F3A308}"/>
              </a:ext>
            </a:extLst>
          </p:cNvPr>
          <p:cNvSpPr/>
          <p:nvPr/>
        </p:nvSpPr>
        <p:spPr>
          <a:xfrm>
            <a:off x="10119308" y="4186276"/>
            <a:ext cx="1345327" cy="6110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IDOC To JSON conversion</a:t>
            </a:r>
            <a:endParaRPr lang="en-IN" sz="1400" dirty="0"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59A75C7F-6DE7-D5BD-DA82-F0EDF98A6184}"/>
              </a:ext>
            </a:extLst>
          </p:cNvPr>
          <p:cNvCxnSpPr>
            <a:cxnSpLocks/>
            <a:stCxn id="78" idx="0"/>
          </p:cNvCxnSpPr>
          <p:nvPr/>
        </p:nvCxnSpPr>
        <p:spPr>
          <a:xfrm flipV="1">
            <a:off x="10791972" y="3182383"/>
            <a:ext cx="0" cy="1003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D9A7C98-F327-DC34-CE79-74CCBCF1B4E0}"/>
              </a:ext>
            </a:extLst>
          </p:cNvPr>
          <p:cNvSpPr txBox="1"/>
          <p:nvPr/>
        </p:nvSpPr>
        <p:spPr>
          <a:xfrm>
            <a:off x="10821751" y="3684317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JSON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681865785"/>
      </p:ext>
    </p:extLst>
  </p:cSld>
  <p:clrMapOvr>
    <a:masterClrMapping/>
  </p:clrMapOvr>
  <p:transition spd="med" advClick="0" advTm="6000">
    <p:pull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BAB5B-559E-711A-CE01-B2EB9385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810" y="182914"/>
            <a:ext cx="11557607" cy="713048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sz="2800" dirty="0"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rPr>
              <a:t>Process flow for Invoice Co-Piot in Gen AI App For Auto-posting…</a:t>
            </a:r>
            <a:endParaRPr lang="en-IN" sz="2800" dirty="0">
              <a:latin typeface="Frutiger LT Pro 55 Roman" panose="020B0602020204020204" pitchFamily="34" charset="77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890883-E502-A2E6-CF2B-DE46D8BD456C}"/>
              </a:ext>
            </a:extLst>
          </p:cNvPr>
          <p:cNvSpPr/>
          <p:nvPr/>
        </p:nvSpPr>
        <p:spPr>
          <a:xfrm>
            <a:off x="2766736" y="1127468"/>
            <a:ext cx="1423964" cy="7102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Email with Approved PDF attachment</a:t>
            </a:r>
            <a:endParaRPr lang="en-IN" sz="1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3D1F15-7117-C1C8-C84C-D05BF56D931F}"/>
              </a:ext>
            </a:extLst>
          </p:cNvPr>
          <p:cNvSpPr/>
          <p:nvPr/>
        </p:nvSpPr>
        <p:spPr>
          <a:xfrm>
            <a:off x="325581" y="937485"/>
            <a:ext cx="11540837" cy="533367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6D16421-8A59-E754-01B5-7A4D2E210462}"/>
              </a:ext>
            </a:extLst>
          </p:cNvPr>
          <p:cNvCxnSpPr>
            <a:cxnSpLocks/>
          </p:cNvCxnSpPr>
          <p:nvPr/>
        </p:nvCxnSpPr>
        <p:spPr>
          <a:xfrm>
            <a:off x="1018307" y="937485"/>
            <a:ext cx="0" cy="5333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11A84E-C184-9C75-B543-FC3DA11D6F51}"/>
              </a:ext>
            </a:extLst>
          </p:cNvPr>
          <p:cNvCxnSpPr>
            <a:cxnSpLocks/>
          </p:cNvCxnSpPr>
          <p:nvPr/>
        </p:nvCxnSpPr>
        <p:spPr>
          <a:xfrm>
            <a:off x="325581" y="2031666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A598C1F-EBDB-C60D-AF2C-FB03E961DA2A}"/>
              </a:ext>
            </a:extLst>
          </p:cNvPr>
          <p:cNvSpPr/>
          <p:nvPr/>
        </p:nvSpPr>
        <p:spPr>
          <a:xfrm>
            <a:off x="3190308" y="2624275"/>
            <a:ext cx="1345326" cy="69585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Download PDF attachments</a:t>
            </a:r>
          </a:p>
          <a:p>
            <a:pPr algn="ctr"/>
            <a:r>
              <a:rPr lang="en-US" sz="1400" dirty="0"/>
              <a:t>(Python)</a:t>
            </a:r>
            <a:endParaRPr lang="en-IN" sz="1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5599D4-45CE-4CD7-914E-B869B9E3906B}"/>
              </a:ext>
            </a:extLst>
          </p:cNvPr>
          <p:cNvCxnSpPr>
            <a:cxnSpLocks/>
          </p:cNvCxnSpPr>
          <p:nvPr/>
        </p:nvCxnSpPr>
        <p:spPr>
          <a:xfrm>
            <a:off x="325581" y="4117891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D00C54-101F-F98E-0049-CEEAD406C684}"/>
              </a:ext>
            </a:extLst>
          </p:cNvPr>
          <p:cNvCxnSpPr>
            <a:cxnSpLocks/>
          </p:cNvCxnSpPr>
          <p:nvPr/>
        </p:nvCxnSpPr>
        <p:spPr>
          <a:xfrm>
            <a:off x="325581" y="5128170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AC5D74-DD4A-4D25-BA92-8910690F1733}"/>
              </a:ext>
            </a:extLst>
          </p:cNvPr>
          <p:cNvSpPr txBox="1"/>
          <p:nvPr/>
        </p:nvSpPr>
        <p:spPr>
          <a:xfrm rot="16200000">
            <a:off x="35682" y="2897780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 AI App 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CCDD6A-9B69-F971-9B8A-A65171870315}"/>
              </a:ext>
            </a:extLst>
          </p:cNvPr>
          <p:cNvSpPr txBox="1"/>
          <p:nvPr/>
        </p:nvSpPr>
        <p:spPr>
          <a:xfrm rot="16200000">
            <a:off x="413988" y="441990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CPI 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BC2C9B-B00E-4758-BC5D-926BC6CD2CE2}"/>
              </a:ext>
            </a:extLst>
          </p:cNvPr>
          <p:cNvSpPr txBox="1"/>
          <p:nvPr/>
        </p:nvSpPr>
        <p:spPr>
          <a:xfrm rot="16200000">
            <a:off x="440338" y="5535732"/>
            <a:ext cx="54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SAP</a:t>
            </a:r>
            <a:endParaRPr lang="en-IN" sz="2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AE59E3-EA7E-92F1-344B-F03FC883D34C}"/>
              </a:ext>
            </a:extLst>
          </p:cNvPr>
          <p:cNvSpPr/>
          <p:nvPr/>
        </p:nvSpPr>
        <p:spPr>
          <a:xfrm>
            <a:off x="4772175" y="2685540"/>
            <a:ext cx="1345326" cy="561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Extraction  (Azure OCR)</a:t>
            </a:r>
            <a:endParaRPr lang="en-IN" sz="1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166B45-4386-834D-EEEA-E8D5F43911D1}"/>
              </a:ext>
            </a:extLst>
          </p:cNvPr>
          <p:cNvSpPr/>
          <p:nvPr/>
        </p:nvSpPr>
        <p:spPr>
          <a:xfrm>
            <a:off x="6445828" y="2671683"/>
            <a:ext cx="1190048" cy="5927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Cleaning (Python)</a:t>
            </a:r>
            <a:endParaRPr lang="en-IN" sz="1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907F45C-2341-3A75-9BE6-25929F1A6859}"/>
              </a:ext>
            </a:extLst>
          </p:cNvPr>
          <p:cNvSpPr/>
          <p:nvPr/>
        </p:nvSpPr>
        <p:spPr>
          <a:xfrm>
            <a:off x="7975733" y="2669861"/>
            <a:ext cx="1630956" cy="5907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to JSON </a:t>
            </a:r>
          </a:p>
          <a:p>
            <a:pPr algn="ctr"/>
            <a:r>
              <a:rPr lang="en-US" sz="1400" dirty="0"/>
              <a:t>( Azure Open AI)</a:t>
            </a:r>
            <a:endParaRPr lang="en-IN" sz="14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26FFFF-62BC-B5D5-71B5-747F928865AA}"/>
              </a:ext>
            </a:extLst>
          </p:cNvPr>
          <p:cNvSpPr/>
          <p:nvPr/>
        </p:nvSpPr>
        <p:spPr>
          <a:xfrm>
            <a:off x="1517072" y="4360423"/>
            <a:ext cx="1954709" cy="6110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JSON to IDOC conversion</a:t>
            </a:r>
            <a:endParaRPr lang="en-IN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E2E8E1-ABB0-3033-8E35-31234487E9E8}"/>
              </a:ext>
            </a:extLst>
          </p:cNvPr>
          <p:cNvSpPr/>
          <p:nvPr/>
        </p:nvSpPr>
        <p:spPr>
          <a:xfrm>
            <a:off x="1537851" y="5469109"/>
            <a:ext cx="1925781" cy="631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Post Customer Invoice (FB70)</a:t>
            </a:r>
            <a:endParaRPr lang="en-IN" sz="1400" dirty="0"/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78233BD2-8ADB-0432-7E95-F6B36D9CD5BE}"/>
              </a:ext>
            </a:extLst>
          </p:cNvPr>
          <p:cNvCxnSpPr>
            <a:cxnSpLocks/>
            <a:stCxn id="17" idx="3"/>
            <a:endCxn id="18" idx="0"/>
          </p:cNvCxnSpPr>
          <p:nvPr/>
        </p:nvCxnSpPr>
        <p:spPr>
          <a:xfrm flipH="1">
            <a:off x="2494427" y="2965213"/>
            <a:ext cx="7112262" cy="1395210"/>
          </a:xfrm>
          <a:prstGeom prst="bentConnector4">
            <a:avLst>
              <a:gd name="adj1" fmla="val -3214"/>
              <a:gd name="adj2" fmla="val 5239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812983-D9F6-5FAC-18DC-0662320D1E65}"/>
              </a:ext>
            </a:extLst>
          </p:cNvPr>
          <p:cNvSpPr txBox="1"/>
          <p:nvPr/>
        </p:nvSpPr>
        <p:spPr>
          <a:xfrm>
            <a:off x="5973167" y="3352799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JSON</a:t>
            </a:r>
            <a:endParaRPr lang="en-IN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F4B038-6F45-F1BB-C3DE-C3F585441708}"/>
              </a:ext>
            </a:extLst>
          </p:cNvPr>
          <p:cNvSpPr txBox="1"/>
          <p:nvPr/>
        </p:nvSpPr>
        <p:spPr>
          <a:xfrm>
            <a:off x="2583866" y="5108598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API/ IDOC</a:t>
            </a:r>
            <a:endParaRPr lang="en-IN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9918B92-FA0A-8390-E811-521EE9F26C90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2494427" y="4971522"/>
            <a:ext cx="6315" cy="497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548E9BA0-A71A-5ADE-F9CC-DBA723B5C686}"/>
              </a:ext>
            </a:extLst>
          </p:cNvPr>
          <p:cNvSpPr/>
          <p:nvPr/>
        </p:nvSpPr>
        <p:spPr>
          <a:xfrm>
            <a:off x="1517072" y="2635509"/>
            <a:ext cx="1515341" cy="6846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/>
              <a:t>Periodic Scanning (Python)</a:t>
            </a:r>
            <a:endParaRPr lang="en-IN" sz="1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8CDAAA8-8320-2A90-7F97-530ACECC16DD}"/>
              </a:ext>
            </a:extLst>
          </p:cNvPr>
          <p:cNvSpPr/>
          <p:nvPr/>
        </p:nvSpPr>
        <p:spPr>
          <a:xfrm>
            <a:off x="9986529" y="2109419"/>
            <a:ext cx="1707483" cy="11511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Success Message with Document Number/ Error message with details</a:t>
            </a:r>
            <a:endParaRPr lang="en-IN" sz="1400" dirty="0"/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5743A64F-1CCC-3B0F-A1DC-F14BE244DB53}"/>
              </a:ext>
            </a:extLst>
          </p:cNvPr>
          <p:cNvCxnSpPr>
            <a:cxnSpLocks/>
            <a:stCxn id="19" idx="3"/>
            <a:endCxn id="42" idx="2"/>
          </p:cNvCxnSpPr>
          <p:nvPr/>
        </p:nvCxnSpPr>
        <p:spPr>
          <a:xfrm flipV="1">
            <a:off x="3463632" y="4885639"/>
            <a:ext cx="7362976" cy="8990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A8ED0C6-8C64-436F-B79A-D7A1624A3383}"/>
              </a:ext>
            </a:extLst>
          </p:cNvPr>
          <p:cNvGrpSpPr/>
          <p:nvPr/>
        </p:nvGrpSpPr>
        <p:grpSpPr>
          <a:xfrm>
            <a:off x="1400142" y="1046530"/>
            <a:ext cx="1037186" cy="828487"/>
            <a:chOff x="1616212" y="919610"/>
            <a:chExt cx="1035861" cy="773592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C97E9CD-65B8-6FF2-A26D-25C63A8AF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7648" y="919610"/>
              <a:ext cx="524356" cy="512616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4180C4C-9B2D-E67D-2E58-C8937A611DA9}"/>
                </a:ext>
              </a:extLst>
            </p:cNvPr>
            <p:cNvSpPr txBox="1"/>
            <p:nvPr/>
          </p:nvSpPr>
          <p:spPr>
            <a:xfrm>
              <a:off x="1616212" y="1413209"/>
              <a:ext cx="1035861" cy="279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Branch Office</a:t>
              </a:r>
              <a:endParaRPr lang="en-IN" sz="1100" dirty="0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44AC0AD-84CE-8DB4-FFBC-E8B62B2BBC4A}"/>
              </a:ext>
            </a:extLst>
          </p:cNvPr>
          <p:cNvSpPr txBox="1"/>
          <p:nvPr/>
        </p:nvSpPr>
        <p:spPr>
          <a:xfrm>
            <a:off x="5699660" y="1752134"/>
            <a:ext cx="1579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Dedicated Email Box</a:t>
            </a:r>
            <a:endParaRPr lang="en-IN" sz="11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F6C696C-B3D5-F860-62D2-52BBF94F0B75}"/>
              </a:ext>
            </a:extLst>
          </p:cNvPr>
          <p:cNvCxnSpPr>
            <a:cxnSpLocks/>
            <a:stCxn id="5" idx="3"/>
            <a:endCxn id="41" idx="1"/>
          </p:cNvCxnSpPr>
          <p:nvPr/>
        </p:nvCxnSpPr>
        <p:spPr>
          <a:xfrm>
            <a:off x="4190700" y="1482610"/>
            <a:ext cx="2018372" cy="1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05217FE9-D79A-7EFB-496B-56CC759ECDCD}"/>
              </a:ext>
            </a:extLst>
          </p:cNvPr>
          <p:cNvCxnSpPr>
            <a:cxnSpLocks/>
            <a:stCxn id="41" idx="3"/>
            <a:endCxn id="24" idx="0"/>
          </p:cNvCxnSpPr>
          <p:nvPr/>
        </p:nvCxnSpPr>
        <p:spPr>
          <a:xfrm flipH="1">
            <a:off x="2274743" y="1484364"/>
            <a:ext cx="4684193" cy="1151145"/>
          </a:xfrm>
          <a:prstGeom prst="bentConnector4">
            <a:avLst>
              <a:gd name="adj1" fmla="val -4880"/>
              <a:gd name="adj2" fmla="val 62870"/>
            </a:avLst>
          </a:prstGeom>
          <a:ln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E372385-6658-C5D1-6F2E-E338DECA1620}"/>
              </a:ext>
            </a:extLst>
          </p:cNvPr>
          <p:cNvCxnSpPr>
            <a:cxnSpLocks/>
            <a:stCxn id="24" idx="3"/>
            <a:endCxn id="9" idx="1"/>
          </p:cNvCxnSpPr>
          <p:nvPr/>
        </p:nvCxnSpPr>
        <p:spPr>
          <a:xfrm flipV="1">
            <a:off x="3032413" y="2972205"/>
            <a:ext cx="157895" cy="5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C571039-2073-4F50-DD63-ABC523556DE9}"/>
              </a:ext>
            </a:extLst>
          </p:cNvPr>
          <p:cNvCxnSpPr>
            <a:cxnSpLocks/>
            <a:stCxn id="9" idx="3"/>
            <a:endCxn id="15" idx="1"/>
          </p:cNvCxnSpPr>
          <p:nvPr/>
        </p:nvCxnSpPr>
        <p:spPr>
          <a:xfrm flipV="1">
            <a:off x="4535634" y="2966126"/>
            <a:ext cx="236541" cy="6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115816D-2860-3140-51CD-4064D0036DD0}"/>
              </a:ext>
            </a:extLst>
          </p:cNvPr>
          <p:cNvCxnSpPr>
            <a:stCxn id="15" idx="3"/>
            <a:endCxn id="16" idx="1"/>
          </p:cNvCxnSpPr>
          <p:nvPr/>
        </p:nvCxnSpPr>
        <p:spPr>
          <a:xfrm>
            <a:off x="6117501" y="2966126"/>
            <a:ext cx="328327" cy="1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5039945-14DB-44BB-2927-141A17BEE9A3}"/>
              </a:ext>
            </a:extLst>
          </p:cNvPr>
          <p:cNvCxnSpPr>
            <a:stCxn id="16" idx="3"/>
            <a:endCxn id="17" idx="1"/>
          </p:cNvCxnSpPr>
          <p:nvPr/>
        </p:nvCxnSpPr>
        <p:spPr>
          <a:xfrm flipV="1">
            <a:off x="7635876" y="2965213"/>
            <a:ext cx="339857" cy="2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B003B8E-B835-E331-7C02-6B1D6EE15345}"/>
              </a:ext>
            </a:extLst>
          </p:cNvPr>
          <p:cNvSpPr txBox="1"/>
          <p:nvPr/>
        </p:nvSpPr>
        <p:spPr>
          <a:xfrm>
            <a:off x="3955464" y="5371838"/>
            <a:ext cx="928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API/IDOC</a:t>
            </a:r>
            <a:endParaRPr lang="en-IN" sz="1400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786EE1B-4AAD-A246-F473-A1B2DB0E1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072" y="1188061"/>
            <a:ext cx="749864" cy="592606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91817F73-ED0F-CC29-EC7F-8C6563DFA15B}"/>
              </a:ext>
            </a:extLst>
          </p:cNvPr>
          <p:cNvSpPr/>
          <p:nvPr/>
        </p:nvSpPr>
        <p:spPr>
          <a:xfrm>
            <a:off x="10153944" y="4274540"/>
            <a:ext cx="1345327" cy="6110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IDOC To JSON conversion</a:t>
            </a:r>
            <a:endParaRPr lang="en-IN" sz="1400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42EEE59-6D35-E89B-76E0-CEEEECDA98B6}"/>
              </a:ext>
            </a:extLst>
          </p:cNvPr>
          <p:cNvCxnSpPr>
            <a:cxnSpLocks/>
            <a:stCxn id="42" idx="0"/>
            <a:endCxn id="25" idx="2"/>
          </p:cNvCxnSpPr>
          <p:nvPr/>
        </p:nvCxnSpPr>
        <p:spPr>
          <a:xfrm flipV="1">
            <a:off x="10826608" y="3260564"/>
            <a:ext cx="13663" cy="1013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579F90A5-A45F-167D-A150-4897ED7657DD}"/>
              </a:ext>
            </a:extLst>
          </p:cNvPr>
          <p:cNvSpPr txBox="1"/>
          <p:nvPr/>
        </p:nvSpPr>
        <p:spPr>
          <a:xfrm>
            <a:off x="10826607" y="3611814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JSON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656607009"/>
      </p:ext>
    </p:extLst>
  </p:cSld>
  <p:clrMapOvr>
    <a:masterClrMapping/>
  </p:clrMapOvr>
  <p:transition spd="med" advClick="0" advTm="6000">
    <p:pull dir="u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9a3ac58-8462-4c0d-ba33-37ba080803b2">
      <UserInfo>
        <DisplayName>Jitendra Putcha</DisplayName>
        <AccountId>20</AccountId>
        <AccountType/>
      </UserInfo>
      <UserInfo>
        <DisplayName>Hardika Shivdekar</DisplayName>
        <AccountId>34</AccountId>
        <AccountType/>
      </UserInfo>
      <UserInfo>
        <DisplayName>Jayanti Shekar</DisplayName>
        <AccountId>36</AccountId>
        <AccountType/>
      </UserInfo>
      <UserInfo>
        <DisplayName>Radhika Maheshwari</DisplayName>
        <AccountId>37</AccountId>
        <AccountType/>
      </UserInfo>
      <UserInfo>
        <DisplayName>Narayan Iyer</DisplayName>
        <AccountId>38</AccountId>
        <AccountType/>
      </UserInfo>
      <UserInfo>
        <DisplayName>Sathyanarayanan Raghunathan</DisplayName>
        <AccountId>22</AccountId>
        <AccountType/>
      </UserInfo>
      <UserInfo>
        <DisplayName>CICYBER.EntAICollective Members</DisplayName>
        <AccountId>55</AccountId>
        <AccountType/>
      </UserInfo>
      <UserInfo>
        <DisplayName>Venkat Sirlam</DisplayName>
        <AccountId>44</AccountId>
        <AccountType/>
      </UserInfo>
      <UserInfo>
        <DisplayName>Shriram Venkkataraman</DisplayName>
        <AccountId>63</AccountId>
        <AccountType/>
      </UserInfo>
      <UserInfo>
        <DisplayName>Harisha S L</DisplayName>
        <AccountId>71</AccountId>
        <AccountType/>
      </UserInfo>
      <UserInfo>
        <DisplayName>Sandhya Lakshmi</DisplayName>
        <AccountId>72</AccountId>
        <AccountType/>
      </UserInfo>
      <UserInfo>
        <DisplayName>Ramesh T. Kumar</DisplayName>
        <AccountId>73</AccountId>
        <AccountType/>
      </UserInfo>
      <UserInfo>
        <DisplayName>Akshay Jung Bahadur</DisplayName>
        <AccountId>74</AccountId>
        <AccountType/>
      </UserInfo>
      <UserInfo>
        <DisplayName>Maclean Josh C</DisplayName>
        <AccountId>75</AccountId>
        <AccountType/>
      </UserInfo>
      <UserInfo>
        <DisplayName>Ankur Shouche</DisplayName>
        <AccountId>76</AccountId>
        <AccountType/>
      </UserInfo>
      <UserInfo>
        <DisplayName>Hemanth Devarayanadurga</DisplayName>
        <AccountId>77</AccountId>
        <AccountType/>
      </UserInfo>
      <UserInfo>
        <DisplayName>Rakeshreddy Pedireddi</DisplayName>
        <AccountId>78</AccountId>
        <AccountType/>
      </UserInfo>
      <UserInfo>
        <DisplayName>Anand Ankam</DisplayName>
        <AccountId>79</AccountId>
        <AccountType/>
      </UserInfo>
      <UserInfo>
        <DisplayName>Amit Arora</DisplayName>
        <AccountId>80</AccountId>
        <AccountType/>
      </UserInfo>
      <UserInfo>
        <DisplayName>Prabhakar Cherukuri</DisplayName>
        <AccountId>81</AccountId>
        <AccountType/>
      </UserInfo>
      <UserInfo>
        <DisplayName>Jisha Johns</DisplayName>
        <AccountId>82</AccountId>
        <AccountType/>
      </UserInfo>
      <UserInfo>
        <DisplayName>Anselm Kutty</DisplayName>
        <AccountId>83</AccountId>
        <AccountType/>
      </UserInfo>
      <UserInfo>
        <DisplayName>Swapnil Rajiv Deshpande</DisplayName>
        <AccountId>84</AccountId>
        <AccountType/>
      </UserInfo>
      <UserInfo>
        <DisplayName>Kumar P S</DisplayName>
        <AccountId>85</AccountId>
        <AccountType/>
      </UserInfo>
      <UserInfo>
        <DisplayName>Sreekanth Ukkadam</DisplayName>
        <AccountId>86</AccountId>
        <AccountType/>
      </UserInfo>
      <UserInfo>
        <DisplayName>Nitesh Badgujar</DisplayName>
        <AccountId>87</AccountId>
        <AccountType/>
      </UserInfo>
      <UserInfo>
        <DisplayName>AshokKumar Gupta</DisplayName>
        <AccountId>88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E2F4F59F82B349A7EDB0CD6058F8A5" ma:contentTypeVersion="10" ma:contentTypeDescription="Create a new document." ma:contentTypeScope="" ma:versionID="1d47c71c2ab01b868e74776c53d0c836">
  <xsd:schema xmlns:xsd="http://www.w3.org/2001/XMLSchema" xmlns:xs="http://www.w3.org/2001/XMLSchema" xmlns:p="http://schemas.microsoft.com/office/2006/metadata/properties" xmlns:ns2="d0260963-9da2-4f60-95fe-6cd6b68036b2" xmlns:ns3="c9a3ac58-8462-4c0d-ba33-37ba080803b2" targetNamespace="http://schemas.microsoft.com/office/2006/metadata/properties" ma:root="true" ma:fieldsID="a345528fdba06e7b889582a4e2bac837" ns2:_="" ns3:_="">
    <xsd:import namespace="d0260963-9da2-4f60-95fe-6cd6b68036b2"/>
    <xsd:import namespace="c9a3ac58-8462-4c0d-ba33-37ba080803b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260963-9da2-4f60-95fe-6cd6b68036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a3ac58-8462-4c0d-ba33-37ba080803b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28EA2BA-5FBE-446C-A04A-48F37C10CC0C}">
  <ds:schemaRefs>
    <ds:schemaRef ds:uri="http://www.w3.org/XML/1998/namespace"/>
    <ds:schemaRef ds:uri="685f03f8-322c-4c80-8c88-7bff689c7b4d"/>
    <ds:schemaRef ds:uri="http://purl.org/dc/dcmitype/"/>
    <ds:schemaRef ds:uri="http://schemas.microsoft.com/office/2006/documentManagement/types"/>
    <ds:schemaRef ds:uri="http://purl.org/dc/terms/"/>
    <ds:schemaRef ds:uri="2a080248-9c9c-461c-bd00-3ae352e68646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F58363A-0EDC-4CFE-A261-9C90B923FCED}"/>
</file>

<file path=customXml/itemProps3.xml><?xml version="1.0" encoding="utf-8"?>
<ds:datastoreItem xmlns:ds="http://schemas.openxmlformats.org/officeDocument/2006/customXml" ds:itemID="{057B525B-EF74-4086-9DBF-717C6A068F5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</TotalTime>
  <Words>340</Words>
  <Application>Microsoft Office PowerPoint</Application>
  <PresentationFormat>Widescreen</PresentationFormat>
  <Paragraphs>67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Office Theme</vt:lpstr>
      <vt:lpstr>1_Office Theme</vt:lpstr>
      <vt:lpstr>Invoice Co-Pilot using Gen AI For Paramount </vt:lpstr>
      <vt:lpstr>PowerPoint Presentation</vt:lpstr>
      <vt:lpstr>Process flow for Invoice Co-Piot in Gen AI App For Manual Upload…</vt:lpstr>
      <vt:lpstr>Process flow for Invoice Co-Piot in Gen AI App For Auto-posting…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for Booth Showcase</dc:title>
  <dc:creator>Nayonika Kulkarni</dc:creator>
  <cp:lastModifiedBy>Gaurav Jain</cp:lastModifiedBy>
  <cp:revision>9</cp:revision>
  <dcterms:created xsi:type="dcterms:W3CDTF">2024-06-17T08:45:27Z</dcterms:created>
  <dcterms:modified xsi:type="dcterms:W3CDTF">2024-10-07T07:31:46Z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0x01010042E2F4F59F82B349A7EDB0CD6058F8A5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</Properties>
</file>

<file path=docProps/thumbnail.jpeg>
</file>